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6" r:id="rId2"/>
    <p:sldId id="264" r:id="rId3"/>
    <p:sldId id="258" r:id="rId4"/>
    <p:sldId id="259" r:id="rId5"/>
    <p:sldId id="270" r:id="rId6"/>
    <p:sldId id="269" r:id="rId7"/>
    <p:sldId id="268" r:id="rId8"/>
    <p:sldId id="267" r:id="rId9"/>
    <p:sldId id="272" r:id="rId10"/>
    <p:sldId id="271" r:id="rId11"/>
    <p:sldId id="273" r:id="rId12"/>
    <p:sldId id="261" r:id="rId13"/>
    <p:sldId id="262" r:id="rId14"/>
    <p:sldId id="275" r:id="rId1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yl Holland" initials="CH" lastIdx="1" clrIdx="0">
    <p:extLst>
      <p:ext uri="{19B8F6BF-5375-455C-9EA6-DF929625EA0E}">
        <p15:presenceInfo xmlns:p15="http://schemas.microsoft.com/office/powerpoint/2012/main" userId="d0e9ed9485e009f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3C3C"/>
    <a:srgbClr val="E18000"/>
    <a:srgbClr val="5A5A5A"/>
    <a:srgbClr val="DAD6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99" autoAdjust="0"/>
    <p:restoredTop sz="94694"/>
  </p:normalViewPr>
  <p:slideViewPr>
    <p:cSldViewPr snapToGrid="0" snapToObjects="1">
      <p:cViewPr varScale="1">
        <p:scale>
          <a:sx n="115" d="100"/>
          <a:sy n="115" d="100"/>
        </p:scale>
        <p:origin x="15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BBA32E2-3A57-EE4F-9E38-D68FDA824F86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3062CE5-45F4-C34D-B4F7-4AA52AF751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93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kinds of checklists: 1) monkey can do it; 2) rarely used/high risk; 3) Thinking points reflecting accumulated wisdom and experiences.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62CE5-45F4-C34D-B4F7-4AA52AF751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45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kinds of checklists: 1) monkey can do it; 2) rarely used/high risk; 3) Thinking points reflecting accumulated wisdom and experiences.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62CE5-45F4-C34D-B4F7-4AA52AF751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01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CRH to provide a “walk out the door” to-do list</a:t>
            </a:r>
          </a:p>
          <a:p>
            <a:r>
              <a:rPr lang="en-US" dirty="0"/>
              <a:t>Reference Day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62CE5-45F4-C34D-B4F7-4AA52AF751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77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CRH to provide a “walk out the door” to-do list</a:t>
            </a:r>
          </a:p>
          <a:p>
            <a:r>
              <a:rPr lang="en-US" dirty="0"/>
              <a:t>Reference Day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62CE5-45F4-C34D-B4F7-4AA52AF751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80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CRH to provide a “walk out the door” to-do list</a:t>
            </a:r>
          </a:p>
          <a:p>
            <a:r>
              <a:rPr lang="en-US" dirty="0"/>
              <a:t>Reference Day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62CE5-45F4-C34D-B4F7-4AA52AF751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76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CRH to provide a “walk out the door” to-do list</a:t>
            </a:r>
          </a:p>
          <a:p>
            <a:r>
              <a:rPr lang="en-US" dirty="0"/>
              <a:t>Reference Day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62CE5-45F4-C34D-B4F7-4AA52AF751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363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CRH to provide a “walk out the door” to-do list</a:t>
            </a:r>
          </a:p>
          <a:p>
            <a:r>
              <a:rPr lang="en-US" dirty="0"/>
              <a:t>Reference Day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62CE5-45F4-C34D-B4F7-4AA52AF751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184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9526-A2A0-5043-9608-7F3DE1BF799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67B1-1F95-E84C-B1C1-15E517F3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14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9526-A2A0-5043-9608-7F3DE1BF799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67B1-1F95-E84C-B1C1-15E517F3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87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9526-A2A0-5043-9608-7F3DE1BF799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67B1-1F95-E84C-B1C1-15E517F3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16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9526-A2A0-5043-9608-7F3DE1BF799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67B1-1F95-E84C-B1C1-15E517F3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9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9526-A2A0-5043-9608-7F3DE1BF799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67B1-1F95-E84C-B1C1-15E517F3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9526-A2A0-5043-9608-7F3DE1BF799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67B1-1F95-E84C-B1C1-15E517F3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3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9526-A2A0-5043-9608-7F3DE1BF799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67B1-1F95-E84C-B1C1-15E517F3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75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9526-A2A0-5043-9608-7F3DE1BF799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67B1-1F95-E84C-B1C1-15E517F3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0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9526-A2A0-5043-9608-7F3DE1BF799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67B1-1F95-E84C-B1C1-15E517F3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7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9526-A2A0-5043-9608-7F3DE1BF799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67B1-1F95-E84C-B1C1-15E517F3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5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9526-A2A0-5043-9608-7F3DE1BF799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667B1-1F95-E84C-B1C1-15E517F3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5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49526-A2A0-5043-9608-7F3DE1BF7993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667B1-1F95-E84C-B1C1-15E517F3C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1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8983E1E-95BF-FD4D-BE95-5258674BA9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254" y="3124200"/>
            <a:ext cx="6776710" cy="335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defTabSz="914400" eaLnBrk="0" fontAlgn="auto" latinLnBrk="0" hangingPunc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lang="en-US" sz="4000" kern="0" dirty="0">
                <a:solidFill>
                  <a:srgbClr val="78787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‘tis the season of giving</a:t>
            </a:r>
            <a:endParaRPr kumimoji="0" lang="en-US" sz="4000" u="none" strike="noStrike" kern="0" cap="none" spc="0" normalizeH="0" baseline="0" noProof="0" dirty="0">
              <a:ln>
                <a:noFill/>
              </a:ln>
              <a:solidFill>
                <a:srgbClr val="787878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defTabSz="914400" eaLnBrk="0" fontAlgn="auto" latinLnBrk="0" hangingPunct="0">
              <a:lnSpc>
                <a:spcPts val="2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Locator Light"/>
              <a:cs typeface="Locator Light"/>
            </a:endParaRPr>
          </a:p>
          <a:p>
            <a:pPr marL="0" marR="0" lvl="0" indent="0" defTabSz="914400" eaLnBrk="0" fontAlgn="auto" latinLnBrk="0" hangingPunct="0">
              <a:lnSpc>
                <a:spcPts val="2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Locator Light"/>
              <a:cs typeface="Locator Light"/>
            </a:endParaRPr>
          </a:p>
          <a:p>
            <a:pPr marL="0" marR="0" lvl="0" indent="0" algn="r" defTabSz="914400" eaLnBrk="0" fontAlgn="auto" latinLnBrk="0" hangingPunct="0">
              <a:lnSpc>
                <a:spcPts val="2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endParaRPr lang="en-US" sz="1800" kern="0" dirty="0">
              <a:solidFill>
                <a:srgbClr val="5A5A5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r" defTabSz="914400" eaLnBrk="0" fontAlgn="auto" latinLnBrk="0" hangingPunct="0">
              <a:lnSpc>
                <a:spcPts val="2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endParaRPr lang="en-US" kern="0" dirty="0">
              <a:solidFill>
                <a:srgbClr val="5A5A5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r" defTabSz="914400" eaLnBrk="0" fontAlgn="auto" latinLnBrk="0" hangingPunct="0">
              <a:lnSpc>
                <a:spcPts val="2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lang="en-US" sz="1800" kern="0" dirty="0">
                <a:solidFill>
                  <a:srgbClr val="5A5A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Together Women Rise</a:t>
            </a:r>
          </a:p>
          <a:p>
            <a:pPr marL="0" marR="0" lvl="0" indent="0" algn="r" defTabSz="914400" eaLnBrk="0" fontAlgn="auto" latinLnBrk="0" hangingPunct="0">
              <a:lnSpc>
                <a:spcPts val="2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lang="en-US" kern="0" dirty="0">
                <a:solidFill>
                  <a:srgbClr val="5A5A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December 1, 2021</a:t>
            </a:r>
            <a:endParaRPr lang="en-US" sz="1800" kern="0" dirty="0">
              <a:solidFill>
                <a:srgbClr val="5A5A5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r" defTabSz="914400" eaLnBrk="0" fontAlgn="auto" latinLnBrk="0" hangingPunct="0">
              <a:lnSpc>
                <a:spcPts val="2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lang="en-US" sz="1800" kern="0" dirty="0">
                <a:solidFill>
                  <a:srgbClr val="5A5A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Cheryl R. Holland, CFP®, </a:t>
            </a:r>
            <a:r>
              <a:rPr lang="en-US" kern="0" dirty="0">
                <a:solidFill>
                  <a:srgbClr val="5A5A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CFBA</a:t>
            </a:r>
            <a:r>
              <a:rPr lang="en-US" sz="1800" kern="0" dirty="0">
                <a:solidFill>
                  <a:srgbClr val="5A5A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0" marR="0" lvl="0" indent="0" algn="r" defTabSz="914400" eaLnBrk="0" fontAlgn="auto" latinLnBrk="0" hangingPunct="0">
              <a:lnSpc>
                <a:spcPts val="2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endParaRPr kumimoji="0" lang="en-US" u="none" strike="noStrike" kern="0" cap="none" spc="0" normalizeH="0" baseline="30000" noProof="0" dirty="0">
              <a:ln>
                <a:noFill/>
              </a:ln>
              <a:solidFill>
                <a:srgbClr val="5A5A5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r" defTabSz="914400" eaLnBrk="0" hangingPunct="0">
              <a:lnSpc>
                <a:spcPts val="2460"/>
              </a:lnSpc>
              <a:tabLst>
                <a:tab pos="228600" algn="l"/>
              </a:tabLst>
              <a:defRPr/>
            </a:pPr>
            <a:r>
              <a:rPr lang="en-US" sz="1000" kern="0" dirty="0">
                <a:solidFill>
                  <a:srgbClr val="E18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kumimoji="0" lang="en-US" sz="1000" u="none" strike="noStrike" kern="0" cap="none" spc="0" normalizeH="0" baseline="0" noProof="0" dirty="0">
                <a:ln>
                  <a:noFill/>
                </a:ln>
                <a:solidFill>
                  <a:srgbClr val="E18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bacusplanninggroup.com</a:t>
            </a:r>
          </a:p>
          <a:p>
            <a:pPr marL="0" marR="0" lvl="0" indent="0" defTabSz="914400" eaLnBrk="0" fontAlgn="auto" latinLnBrk="0" hangingPunct="0">
              <a:lnSpc>
                <a:spcPts val="24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endParaRPr kumimoji="0" lang="en-US" sz="1800" u="none" strike="noStrike" kern="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E4F8D7-1F04-C14D-B387-49CBEC497559}"/>
              </a:ext>
            </a:extLst>
          </p:cNvPr>
          <p:cNvSpPr txBox="1"/>
          <p:nvPr/>
        </p:nvSpPr>
        <p:spPr>
          <a:xfrm>
            <a:off x="4690872" y="1143000"/>
            <a:ext cx="1709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18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create abundance</a:t>
            </a:r>
          </a:p>
        </p:txBody>
      </p:sp>
    </p:spTree>
    <p:extLst>
      <p:ext uri="{BB962C8B-B14F-4D97-AF65-F5344CB8AC3E}">
        <p14:creationId xmlns:p14="http://schemas.microsoft.com/office/powerpoint/2010/main" val="1394050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nderstanding Progress on Gender Equality and What Funders Can Do Giving Compass">
            <a:extLst>
              <a:ext uri="{FF2B5EF4-FFF2-40B4-BE49-F238E27FC236}">
                <a16:creationId xmlns:a16="http://schemas.microsoft.com/office/drawing/2014/main" id="{888B1D4B-6D95-48CF-9E9C-ABD9E00C0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1473062"/>
            <a:ext cx="8356600" cy="470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704899B-E73E-4772-8ECF-147B2EFED693}"/>
              </a:ext>
            </a:extLst>
          </p:cNvPr>
          <p:cNvSpPr txBox="1"/>
          <p:nvPr/>
        </p:nvSpPr>
        <p:spPr>
          <a:xfrm>
            <a:off x="630936" y="502920"/>
            <a:ext cx="75346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Verdana" panose="020B0604030504040204" pitchFamily="34" charset="0"/>
                <a:ea typeface="Verdana" panose="020B0604030504040204" pitchFamily="34" charset="0"/>
              </a:rPr>
              <a:t>and when I die</a:t>
            </a:r>
          </a:p>
        </p:txBody>
      </p:sp>
    </p:spTree>
    <p:extLst>
      <p:ext uri="{BB962C8B-B14F-4D97-AF65-F5344CB8AC3E}">
        <p14:creationId xmlns:p14="http://schemas.microsoft.com/office/powerpoint/2010/main" val="1892434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99035E-FD8C-BD40-9B20-0A0C523F0F91}"/>
              </a:ext>
            </a:extLst>
          </p:cNvPr>
          <p:cNvSpPr txBox="1"/>
          <p:nvPr/>
        </p:nvSpPr>
        <p:spPr>
          <a:xfrm>
            <a:off x="775254" y="1936054"/>
            <a:ext cx="7040218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beneficiary designation of retirement plans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consider a tithe or split with the children of the world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charitable remainder trust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write an ethical will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E95EC44-0904-BE45-8265-70E6A7120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254" y="1027046"/>
            <a:ext cx="7620000" cy="45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defTabSz="914400" eaLnBrk="0" fontAlgn="auto" latinLnBrk="0" hangingPunc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lang="en-US" sz="2600" kern="0" dirty="0">
                <a:solidFill>
                  <a:srgbClr val="78787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legacy planning</a:t>
            </a:r>
            <a:endParaRPr lang="en-US" sz="2600" kern="0" dirty="0">
              <a:solidFill>
                <a:schemeClr val="tx2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326EDC-6E9B-4661-A6B0-53E509A7F346}"/>
              </a:ext>
            </a:extLst>
          </p:cNvPr>
          <p:cNvSpPr/>
          <p:nvPr/>
        </p:nvSpPr>
        <p:spPr>
          <a:xfrm>
            <a:off x="6822528" y="6224298"/>
            <a:ext cx="17123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kern="0" dirty="0">
                <a:solidFill>
                  <a:srgbClr val="E18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abacusplanninggroup.com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02951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99035E-FD8C-BD40-9B20-0A0C523F0F91}"/>
              </a:ext>
            </a:extLst>
          </p:cNvPr>
          <p:cNvSpPr txBox="1"/>
          <p:nvPr/>
        </p:nvSpPr>
        <p:spPr>
          <a:xfrm>
            <a:off x="656762" y="2182505"/>
            <a:ext cx="7040218" cy="24929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tomorrow – time, talent, treasure, ties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pick three items from the resource list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consult with your tax advisors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block time on your calendar </a:t>
            </a:r>
            <a:r>
              <a:rPr lang="en-US" dirty="0">
                <a:solidFill>
                  <a:srgbClr val="5A5A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1050" b="1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then double it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rgbClr val="5A5A5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] 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discuss your 	vision and values with family or friends</a:t>
            </a:r>
            <a:endParaRPr lang="en-US" dirty="0">
              <a:solidFill>
                <a:srgbClr val="DAD6C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E95EC44-0904-BE45-8265-70E6A7120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254" y="1027046"/>
            <a:ext cx="7620000" cy="45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defTabSz="914400" eaLnBrk="0" fontAlgn="auto" latinLnBrk="0" hangingPunc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kumimoji="0" lang="en-US" sz="2600" u="none" strike="noStrike" kern="0" cap="none" spc="0" normalizeH="0" baseline="0" noProof="0" dirty="0">
                <a:ln>
                  <a:noFill/>
                </a:ln>
                <a:solidFill>
                  <a:srgbClr val="78787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Call to action</a:t>
            </a:r>
            <a:endParaRPr lang="en-US" sz="2600" kern="0" dirty="0">
              <a:solidFill>
                <a:schemeClr val="tx2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634834-554F-4D91-A2D7-9AD0837617FB}"/>
              </a:ext>
            </a:extLst>
          </p:cNvPr>
          <p:cNvSpPr/>
          <p:nvPr/>
        </p:nvSpPr>
        <p:spPr>
          <a:xfrm>
            <a:off x="6822528" y="6224298"/>
            <a:ext cx="17123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kern="0" dirty="0">
                <a:solidFill>
                  <a:srgbClr val="E18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abacusplanninggroup.com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74509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99035E-FD8C-BD40-9B20-0A0C523F0F91}"/>
              </a:ext>
            </a:extLst>
          </p:cNvPr>
          <p:cNvSpPr txBox="1"/>
          <p:nvPr/>
        </p:nvSpPr>
        <p:spPr>
          <a:xfrm>
            <a:off x="676656" y="1600200"/>
            <a:ext cx="7735162" cy="6647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altLang="en-US" sz="800" dirty="0">
                <a:solidFill>
                  <a:srgbClr val="3C3C3C"/>
                </a:solidFill>
                <a:latin typeface="Locator Light" panose="02000500040000020004" pitchFamily="50" charset="0"/>
              </a:rPr>
              <a:t>| </a:t>
            </a:r>
            <a:r>
              <a:rPr lang="en-US" altLang="en-US" sz="800" dirty="0">
                <a:latin typeface="Locator Light" panose="02000500040000020004" pitchFamily="50" charset="0"/>
              </a:rPr>
              <a:t>Gender Matters in Philanthropy philanthropy.iupui.edu/institutes/</a:t>
            </a:r>
            <a:r>
              <a:rPr lang="en-US" altLang="en-US" sz="800" dirty="0" err="1">
                <a:latin typeface="Locator Light" panose="02000500040000020004" pitchFamily="50" charset="0"/>
              </a:rPr>
              <a:t>womens</a:t>
            </a:r>
            <a:r>
              <a:rPr lang="en-US" altLang="en-US" sz="800" dirty="0">
                <a:latin typeface="Locator Light" panose="02000500040000020004" pitchFamily="50" charset="0"/>
              </a:rPr>
              <a:t>-philanthropy-institute/index.html</a:t>
            </a:r>
          </a:p>
          <a:p>
            <a:pPr>
              <a:spcAft>
                <a:spcPts val="2400"/>
              </a:spcAft>
            </a:pPr>
            <a:r>
              <a:rPr lang="en-US" altLang="en-US" sz="800" dirty="0">
                <a:latin typeface="Locator Light" panose="02000500040000020004" pitchFamily="50" charset="0"/>
              </a:rPr>
              <a:t>| Giving by and for Women: Understanding high-net-worth donors’ support for women and girls IUPUI Women’s Philanthropy Institute</a:t>
            </a:r>
          </a:p>
          <a:p>
            <a:pPr>
              <a:spcAft>
                <a:spcPts val="2400"/>
              </a:spcAft>
            </a:pPr>
            <a:r>
              <a:rPr lang="en-US" altLang="en-US" sz="800" dirty="0">
                <a:latin typeface="Locator Light" panose="02000500040000020004" pitchFamily="50" charset="0"/>
              </a:rPr>
              <a:t>| Fidelity Charitable Gift Fund</a:t>
            </a:r>
          </a:p>
          <a:p>
            <a:pPr>
              <a:spcAft>
                <a:spcPts val="2400"/>
              </a:spcAft>
            </a:pPr>
            <a:r>
              <a:rPr lang="en-US" altLang="en-US" sz="800" dirty="0">
                <a:latin typeface="Locator Light" panose="02000500040000020004" pitchFamily="50" charset="0"/>
              </a:rPr>
              <a:t>| The Forever Letter: Writing What We Believe for Those We Love:  </a:t>
            </a:r>
            <a:r>
              <a:rPr lang="en-US" altLang="en-US" sz="800" dirty="0" err="1">
                <a:latin typeface="Locator Light" panose="02000500040000020004" pitchFamily="50" charset="0"/>
              </a:rPr>
              <a:t>Zaiman</a:t>
            </a:r>
            <a:r>
              <a:rPr lang="en-US" altLang="en-US" sz="800" dirty="0">
                <a:latin typeface="Locator Light" panose="02000500040000020004" pitchFamily="50" charset="0"/>
              </a:rPr>
              <a:t>, Elana</a:t>
            </a:r>
          </a:p>
          <a:p>
            <a:pPr>
              <a:spcAft>
                <a:spcPts val="2400"/>
              </a:spcAft>
            </a:pPr>
            <a:r>
              <a:rPr lang="en-US" altLang="en-US" sz="800" dirty="0">
                <a:latin typeface="Locator Light" panose="02000500040000020004" pitchFamily="50" charset="0"/>
              </a:rPr>
              <a:t>| Money and the Meaning of Life:  Jacob Needleman</a:t>
            </a:r>
          </a:p>
          <a:p>
            <a:pPr>
              <a:spcAft>
                <a:spcPts val="2400"/>
              </a:spcAft>
            </a:pPr>
            <a:r>
              <a:rPr lang="en-US" altLang="en-US" sz="800" dirty="0">
                <a:latin typeface="Locator Light" panose="02000500040000020004" pitchFamily="50" charset="0"/>
              </a:rPr>
              <a:t>| Money is power. And women need more of both. nytimes.com/2018/03/10/</a:t>
            </a:r>
            <a:r>
              <a:rPr lang="en-US" altLang="en-US" sz="800" dirty="0" err="1">
                <a:latin typeface="Locator Light" panose="02000500040000020004" pitchFamily="50" charset="0"/>
              </a:rPr>
              <a:t>sunday</a:t>
            </a:r>
            <a:r>
              <a:rPr lang="en-US" altLang="en-US" sz="800" dirty="0">
                <a:latin typeface="Locator Light" panose="02000500040000020004" pitchFamily="50" charset="0"/>
              </a:rPr>
              <a:t>-review/women-money-politics-power.html </a:t>
            </a:r>
          </a:p>
          <a:p>
            <a:pPr>
              <a:spcAft>
                <a:spcPts val="2400"/>
              </a:spcAft>
            </a:pPr>
            <a:r>
              <a:rPr lang="en-US" altLang="en-US" sz="800" dirty="0">
                <a:latin typeface="Locator Light" panose="02000500040000020004" pitchFamily="50" charset="0"/>
              </a:rPr>
              <a:t>| Raising Financially Fit Kids:  Joline Godfrey</a:t>
            </a:r>
          </a:p>
          <a:p>
            <a:pPr>
              <a:spcAft>
                <a:spcPts val="2400"/>
              </a:spcAft>
            </a:pPr>
            <a:r>
              <a:rPr lang="en-US" altLang="en-US" sz="800" dirty="0">
                <a:latin typeface="Locator Light" panose="02000500040000020004" pitchFamily="50" charset="0"/>
              </a:rPr>
              <a:t>| Schwab Charitable Fund</a:t>
            </a:r>
          </a:p>
          <a:p>
            <a:pPr>
              <a:spcAft>
                <a:spcPts val="2400"/>
              </a:spcAft>
            </a:pPr>
            <a:r>
              <a:rPr lang="en-US" altLang="en-US" sz="800" dirty="0">
                <a:latin typeface="Locator Light" panose="02000500040000020004" pitchFamily="50" charset="0"/>
              </a:rPr>
              <a:t>| The Opposite of Spoiled: Ron Lieber</a:t>
            </a:r>
          </a:p>
          <a:p>
            <a:pPr>
              <a:spcAft>
                <a:spcPts val="2400"/>
              </a:spcAft>
            </a:pPr>
            <a:r>
              <a:rPr lang="en-US" altLang="en-US" sz="800" dirty="0">
                <a:latin typeface="Locator Light" panose="02000500040000020004" pitchFamily="50" charset="0"/>
              </a:rPr>
              <a:t>| Vanguard Charitable Endowment Fund</a:t>
            </a:r>
          </a:p>
          <a:p>
            <a:pPr>
              <a:spcAft>
                <a:spcPts val="2400"/>
              </a:spcAft>
            </a:pPr>
            <a:r>
              <a:rPr lang="en-US" altLang="en-US" sz="800" dirty="0">
                <a:latin typeface="Locator Light" panose="02000500040000020004" pitchFamily="50" charset="0"/>
              </a:rPr>
              <a:t>| Women, Wealth and Giving: The Virtuous Legacy of the Boom Generation Margaret May Damen and Niki Nicastro </a:t>
            </a:r>
            <a:r>
              <a:rPr lang="en-US" altLang="en-US" sz="800" dirty="0" err="1">
                <a:latin typeface="Locator Light" panose="02000500040000020004" pitchFamily="50" charset="0"/>
              </a:rPr>
              <a:t>MuCuistion</a:t>
            </a:r>
            <a:endParaRPr lang="en-US" altLang="en-US" sz="800" dirty="0">
              <a:latin typeface="Locator Light" panose="02000500040000020004" pitchFamily="50" charset="0"/>
            </a:endParaRPr>
          </a:p>
          <a:p>
            <a:pPr>
              <a:spcAft>
                <a:spcPts val="2400"/>
              </a:spcAft>
            </a:pPr>
            <a:r>
              <a:rPr lang="en-US" altLang="en-US" sz="800" dirty="0">
                <a:latin typeface="Locator Light" panose="02000500040000020004" pitchFamily="50" charset="0"/>
              </a:rPr>
              <a:t>| 21/64  Next Generation Philanthropy: 2164.net</a:t>
            </a:r>
          </a:p>
          <a:p>
            <a:pPr>
              <a:spcAft>
                <a:spcPts val="2400"/>
              </a:spcAft>
            </a:pPr>
            <a:endParaRPr lang="en-US" altLang="en-US" sz="1000" dirty="0">
              <a:latin typeface="Locator Light" panose="02000500040000020004" pitchFamily="50" charset="0"/>
            </a:endParaRPr>
          </a:p>
          <a:p>
            <a:pPr>
              <a:spcAft>
                <a:spcPts val="2400"/>
              </a:spcAft>
            </a:pPr>
            <a:endParaRPr lang="en-US" altLang="en-US" sz="1000" dirty="0">
              <a:latin typeface="Locator Light"/>
            </a:endParaRPr>
          </a:p>
          <a:p>
            <a:pPr>
              <a:spcAft>
                <a:spcPts val="2400"/>
              </a:spcAft>
            </a:pPr>
            <a:endParaRPr lang="en-US" altLang="en-US" sz="800" dirty="0">
              <a:solidFill>
                <a:schemeClr val="tx2"/>
              </a:solidFill>
              <a:latin typeface="Locator Light" panose="02000500040000020004" pitchFamily="50" charset="0"/>
            </a:endParaRPr>
          </a:p>
          <a:p>
            <a:pPr>
              <a:spcAft>
                <a:spcPts val="2400"/>
              </a:spcAft>
            </a:pPr>
            <a:endParaRPr lang="en-US" altLang="en-US" sz="800" dirty="0">
              <a:solidFill>
                <a:schemeClr val="tx2"/>
              </a:solidFill>
              <a:latin typeface="Locator Light" panose="02000500040000020004" pitchFamily="50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E95EC44-0904-BE45-8265-70E6A7120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254" y="1027046"/>
            <a:ext cx="7620000" cy="45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lvl="0" defTabSz="914400" eaLnBrk="0" hangingPunct="0">
              <a:lnSpc>
                <a:spcPts val="3000"/>
              </a:lnSpc>
              <a:tabLst>
                <a:tab pos="228600" algn="l"/>
              </a:tabLst>
              <a:defRPr/>
            </a:pPr>
            <a:r>
              <a:rPr lang="en-US" sz="2600" kern="0" dirty="0">
                <a:solidFill>
                  <a:srgbClr val="78787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Resources</a:t>
            </a:r>
            <a:endParaRPr lang="en-US" sz="1400" kern="0" dirty="0">
              <a:solidFill>
                <a:schemeClr val="tx2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885460-BF7D-4E87-955A-02F2A7201C89}"/>
              </a:ext>
            </a:extLst>
          </p:cNvPr>
          <p:cNvSpPr/>
          <p:nvPr/>
        </p:nvSpPr>
        <p:spPr>
          <a:xfrm>
            <a:off x="6822528" y="6224298"/>
            <a:ext cx="17123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kern="0" dirty="0">
                <a:solidFill>
                  <a:srgbClr val="E18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abacusplanninggroup.com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79915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70754B2-5C0A-4505-BB59-82AF40A8D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2" y="859243"/>
            <a:ext cx="8540496" cy="5687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02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calable - Hands Charity Png (875x879), Png Download">
            <a:extLst>
              <a:ext uri="{FF2B5EF4-FFF2-40B4-BE49-F238E27FC236}">
                <a16:creationId xmlns:a16="http://schemas.microsoft.com/office/drawing/2014/main" id="{38D1A817-E933-46EF-ACDF-AAAE862432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" y="1276350"/>
            <a:ext cx="8048625" cy="558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877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99035E-FD8C-BD40-9B20-0A0C523F0F91}"/>
              </a:ext>
            </a:extLst>
          </p:cNvPr>
          <p:cNvSpPr txBox="1"/>
          <p:nvPr/>
        </p:nvSpPr>
        <p:spPr>
          <a:xfrm>
            <a:off x="775254" y="2286000"/>
            <a:ext cx="7040218" cy="42473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2400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sz="2400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cash	</a:t>
            </a:r>
          </a:p>
          <a:p>
            <a:pPr>
              <a:tabLst>
                <a:tab pos="228600" algn="l"/>
              </a:tabLst>
            </a:pPr>
            <a:r>
              <a:rPr lang="en-US" sz="2400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tabLst>
                <a:tab pos="228600" algn="l"/>
              </a:tabLst>
            </a:pPr>
            <a:r>
              <a:rPr lang="en-US" sz="2400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sz="2400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appreciated stock</a:t>
            </a:r>
          </a:p>
          <a:p>
            <a:pPr>
              <a:tabLst>
                <a:tab pos="228600" algn="l"/>
              </a:tabLst>
            </a:pPr>
            <a:endParaRPr lang="en-US" sz="2400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sz="2400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sz="2400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qualified charitable distribution (QCD)</a:t>
            </a:r>
          </a:p>
          <a:p>
            <a:pPr>
              <a:tabLst>
                <a:tab pos="228600" algn="l"/>
              </a:tabLst>
            </a:pPr>
            <a:endParaRPr lang="en-US" sz="2400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sz="2400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sz="2400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donor advised fund</a:t>
            </a:r>
          </a:p>
          <a:p>
            <a:pPr>
              <a:tabLst>
                <a:tab pos="228600" algn="l"/>
              </a:tabLst>
            </a:pPr>
            <a:endParaRPr lang="en-US" sz="2400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sz="2400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sz="2400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legacy giving</a:t>
            </a:r>
          </a:p>
          <a:p>
            <a:pPr>
              <a:tabLst>
                <a:tab pos="228600" algn="l"/>
              </a:tabLst>
            </a:pPr>
            <a:endParaRPr lang="en-US" sz="2400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E95EC44-0904-BE45-8265-70E6A7120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254" y="1027046"/>
            <a:ext cx="7620000" cy="45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defTabSz="914400" eaLnBrk="0" fontAlgn="auto" latinLnBrk="0" hangingPunc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lang="en-US" sz="2600" kern="0" dirty="0">
                <a:solidFill>
                  <a:srgbClr val="78787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the simple to the complex</a:t>
            </a:r>
            <a:endParaRPr lang="en-US" sz="2600" kern="0" dirty="0">
              <a:solidFill>
                <a:schemeClr val="tx2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19E1A5-C4B3-47A2-A60A-0DB58F2E7E2E}"/>
              </a:ext>
            </a:extLst>
          </p:cNvPr>
          <p:cNvSpPr/>
          <p:nvPr/>
        </p:nvSpPr>
        <p:spPr>
          <a:xfrm>
            <a:off x="6233422" y="5957399"/>
            <a:ext cx="1880643" cy="3593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eaLnBrk="0" hangingPunct="0">
              <a:lnSpc>
                <a:spcPts val="2460"/>
              </a:lnSpc>
              <a:tabLst>
                <a:tab pos="228600" algn="l"/>
              </a:tabLst>
              <a:defRPr/>
            </a:pPr>
            <a:r>
              <a:rPr lang="en-US" sz="1000" kern="0" dirty="0">
                <a:solidFill>
                  <a:srgbClr val="E18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abacusplanninggroup.com</a:t>
            </a:r>
          </a:p>
        </p:txBody>
      </p:sp>
    </p:spTree>
    <p:extLst>
      <p:ext uri="{BB962C8B-B14F-4D97-AF65-F5344CB8AC3E}">
        <p14:creationId xmlns:p14="http://schemas.microsoft.com/office/powerpoint/2010/main" val="218490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99035E-FD8C-BD40-9B20-0A0C523F0F91}"/>
              </a:ext>
            </a:extLst>
          </p:cNvPr>
          <p:cNvSpPr txBox="1"/>
          <p:nvPr/>
        </p:nvSpPr>
        <p:spPr>
          <a:xfrm>
            <a:off x="775254" y="2220685"/>
            <a:ext cx="7040218" cy="41549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$300 above the line deduction ($600 for couples)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cash contributions eligible for up to 100% of your adjusted   	gross income in 2020 for individuals (up from 60%)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cash contributions eligible for up to 25% of taxable income 	for corporations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five-year carry forward for cash gifts in excess of 100% of 	your adjusted gross income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>
              <a:tabLst>
                <a:tab pos="228600" algn="l"/>
              </a:tabLst>
            </a:pP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sz="1000" kern="0" dirty="0">
                <a:solidFill>
                  <a:srgbClr val="E18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abacusplanninggroup.com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5A5A5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E95EC44-0904-BE45-8265-70E6A7120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254" y="1027046"/>
            <a:ext cx="7620000" cy="45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defTabSz="914400" eaLnBrk="0" fontAlgn="auto" latinLnBrk="0" hangingPunc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lang="en-US" sz="2600" kern="0" dirty="0">
                <a:solidFill>
                  <a:srgbClr val="78787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r>
              <a:rPr kumimoji="0" lang="en-US" sz="2600" u="none" strike="noStrike" kern="0" cap="none" spc="0" normalizeH="0" baseline="0" noProof="0" dirty="0">
                <a:ln>
                  <a:noFill/>
                </a:ln>
                <a:solidFill>
                  <a:srgbClr val="78787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hat’s new in </a:t>
            </a:r>
            <a:r>
              <a:rPr kumimoji="0" lang="en-US" sz="2400" u="none" strike="noStrike" kern="0" cap="none" spc="0" normalizeH="0" baseline="0" noProof="0" dirty="0">
                <a:ln>
                  <a:noFill/>
                </a:ln>
                <a:solidFill>
                  <a:srgbClr val="787878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2021</a:t>
            </a:r>
            <a:endParaRPr lang="en-US" sz="2400" kern="0" dirty="0">
              <a:solidFill>
                <a:schemeClr val="tx2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763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99035E-FD8C-BD40-9B20-0A0C523F0F91}"/>
              </a:ext>
            </a:extLst>
          </p:cNvPr>
          <p:cNvSpPr txBox="1"/>
          <p:nvPr/>
        </p:nvSpPr>
        <p:spPr>
          <a:xfrm>
            <a:off x="775254" y="2220685"/>
            <a:ext cx="7040218" cy="41549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make a gift and eliminate your tax liability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rebalancing your portfolio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concentrated exposure to a single stock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emotional attachment?  gift and buy again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five-year carry forward for security gifts in excess of 30% 	of your adjusted gross income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r">
              <a:tabLst>
                <a:tab pos="228600" algn="l"/>
              </a:tabLst>
            </a:pP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sz="1000" kern="0" dirty="0">
                <a:solidFill>
                  <a:srgbClr val="E18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abacusplanninggroup.com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5A5A5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E95EC44-0904-BE45-8265-70E6A7120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254" y="1027046"/>
            <a:ext cx="7620000" cy="45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defTabSz="914400" eaLnBrk="0" fontAlgn="auto" latinLnBrk="0" hangingPunc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lang="en-US" sz="2600" kern="0" dirty="0">
                <a:solidFill>
                  <a:srgbClr val="78787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gifting long-term appreciated securities</a:t>
            </a:r>
            <a:endParaRPr lang="en-US" sz="2400" kern="0" dirty="0">
              <a:solidFill>
                <a:schemeClr val="tx2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308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eet Three Women Who Are Transforming Philanthropy Towards Collaboration Giving Compass">
            <a:extLst>
              <a:ext uri="{FF2B5EF4-FFF2-40B4-BE49-F238E27FC236}">
                <a16:creationId xmlns:a16="http://schemas.microsoft.com/office/drawing/2014/main" id="{34F577DC-75C0-46AC-8C7E-2A1531DF82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72" y="1763335"/>
            <a:ext cx="8089900" cy="4553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4ADB80F-C54A-4C61-B3CC-BF6DDAE535D9}"/>
              </a:ext>
            </a:extLst>
          </p:cNvPr>
          <p:cNvSpPr/>
          <p:nvPr/>
        </p:nvSpPr>
        <p:spPr>
          <a:xfrm>
            <a:off x="6513229" y="6137096"/>
            <a:ext cx="1880643" cy="359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14400" eaLnBrk="0" hangingPunct="0">
              <a:lnSpc>
                <a:spcPts val="2460"/>
              </a:lnSpc>
              <a:tabLst>
                <a:tab pos="228600" algn="l"/>
              </a:tabLst>
              <a:defRPr/>
            </a:pPr>
            <a:r>
              <a:rPr lang="en-US" sz="1000" kern="0" dirty="0">
                <a:solidFill>
                  <a:srgbClr val="E18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abacusplanninggroup.com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F8FB71-DE1C-461B-B927-204403AD6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972" y="931621"/>
            <a:ext cx="7620000" cy="45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defTabSz="914400" eaLnBrk="0" fontAlgn="auto" latinLnBrk="0" hangingPunc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lang="en-US" sz="2600" kern="0" dirty="0">
                <a:solidFill>
                  <a:srgbClr val="78787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celebrating 70.5 with</a:t>
            </a:r>
            <a:endParaRPr lang="en-US" sz="2600" kern="0" dirty="0">
              <a:solidFill>
                <a:schemeClr val="tx2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160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99035E-FD8C-BD40-9B20-0A0C523F0F91}"/>
              </a:ext>
            </a:extLst>
          </p:cNvPr>
          <p:cNvSpPr txBox="1"/>
          <p:nvPr/>
        </p:nvSpPr>
        <p:spPr>
          <a:xfrm>
            <a:off x="775254" y="1936054"/>
            <a:ext cx="7040218" cy="27699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must be 70.5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Individual Retirement Accounts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$100,000 maximum annual distribution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must be payable directly to a charity</a:t>
            </a:r>
            <a:endParaRPr lang="en-US" dirty="0">
              <a:solidFill>
                <a:srgbClr val="5A5A5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QCD versus a gift of appreciated securities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E95EC44-0904-BE45-8265-70E6A7120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254" y="1027046"/>
            <a:ext cx="7620000" cy="45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defTabSz="914400" eaLnBrk="0" fontAlgn="auto" latinLnBrk="0" hangingPunc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lang="en-US" sz="2600" kern="0" dirty="0">
                <a:solidFill>
                  <a:srgbClr val="78787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qualified charitable distribution (QCD)</a:t>
            </a:r>
            <a:endParaRPr lang="en-US" sz="2600" kern="0" dirty="0">
              <a:solidFill>
                <a:schemeClr val="tx2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326EDC-6E9B-4661-A6B0-53E509A7F346}"/>
              </a:ext>
            </a:extLst>
          </p:cNvPr>
          <p:cNvSpPr/>
          <p:nvPr/>
        </p:nvSpPr>
        <p:spPr>
          <a:xfrm>
            <a:off x="6822528" y="6224298"/>
            <a:ext cx="17123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kern="0" dirty="0">
                <a:solidFill>
                  <a:srgbClr val="E18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abacusplanninggroup.com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82453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One simple (and unknown) trick that will increase your tax savings by more  than 50% on your charitable contributions - Del Monte Group">
            <a:extLst>
              <a:ext uri="{FF2B5EF4-FFF2-40B4-BE49-F238E27FC236}">
                <a16:creationId xmlns:a16="http://schemas.microsoft.com/office/drawing/2014/main" id="{C190C9C9-0EC8-4AA9-9B22-3C125B2D6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25" y="2070997"/>
            <a:ext cx="8538950" cy="3475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CEAE308-B2FE-4647-9EFB-5189FE2EA451}"/>
              </a:ext>
            </a:extLst>
          </p:cNvPr>
          <p:cNvSpPr/>
          <p:nvPr/>
        </p:nvSpPr>
        <p:spPr>
          <a:xfrm>
            <a:off x="6822528" y="6224298"/>
            <a:ext cx="17123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kern="0" dirty="0">
                <a:solidFill>
                  <a:srgbClr val="E18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abacusplanninggroup.com</a:t>
            </a:r>
            <a:endParaRPr lang="en-US" sz="9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0D576A-F1A5-4819-AF34-9FB32EB62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254" y="1027046"/>
            <a:ext cx="7620000" cy="45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defTabSz="914400" eaLnBrk="0" fontAlgn="auto" latinLnBrk="0" hangingPunc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lang="en-US" sz="2600" kern="0" dirty="0">
                <a:solidFill>
                  <a:srgbClr val="78787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donor advised fund</a:t>
            </a:r>
            <a:endParaRPr lang="en-US" sz="2600" kern="0" dirty="0">
              <a:solidFill>
                <a:schemeClr val="tx2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891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99035E-FD8C-BD40-9B20-0A0C523F0F91}"/>
              </a:ext>
            </a:extLst>
          </p:cNvPr>
          <p:cNvSpPr txBox="1"/>
          <p:nvPr/>
        </p:nvSpPr>
        <p:spPr>
          <a:xfrm>
            <a:off x="775254" y="1936054"/>
            <a:ext cx="7040218" cy="27699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donate cash, stock or other assets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immediate tax deduction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support charities now or over time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grow your donation, tax-free</a:t>
            </a:r>
            <a:endParaRPr lang="en-US" dirty="0">
              <a:solidFill>
                <a:srgbClr val="5A5A5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tabLst>
                <a:tab pos="228600" algn="l"/>
              </a:tabLst>
            </a:pPr>
            <a:r>
              <a:rPr lang="en-US" dirty="0">
                <a:solidFill>
                  <a:srgbClr val="DAD6C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|</a:t>
            </a:r>
            <a:r>
              <a:rPr lang="en-US" dirty="0">
                <a:solidFill>
                  <a:srgbClr val="3C3C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QCD versus a gift to a DAF</a:t>
            </a:r>
          </a:p>
          <a:p>
            <a:pPr>
              <a:tabLst>
                <a:tab pos="228600" algn="l"/>
              </a:tabLst>
            </a:pPr>
            <a:endParaRPr lang="en-US" dirty="0">
              <a:solidFill>
                <a:srgbClr val="3C3C3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E95EC44-0904-BE45-8265-70E6A7120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254" y="1027046"/>
            <a:ext cx="7620000" cy="45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defTabSz="914400" eaLnBrk="0" fontAlgn="auto" latinLnBrk="0" hangingPunct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28600" algn="l"/>
              </a:tabLst>
              <a:defRPr/>
            </a:pPr>
            <a:r>
              <a:rPr lang="en-US" sz="2600" kern="0" dirty="0">
                <a:solidFill>
                  <a:srgbClr val="78787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donor-advised funds (</a:t>
            </a:r>
            <a:r>
              <a:rPr lang="en-US" sz="2600" kern="0" dirty="0" err="1">
                <a:solidFill>
                  <a:srgbClr val="78787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daf</a:t>
            </a:r>
            <a:r>
              <a:rPr lang="en-US" sz="2600" kern="0" dirty="0">
                <a:solidFill>
                  <a:srgbClr val="78787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US" sz="2600" kern="0" dirty="0">
              <a:solidFill>
                <a:schemeClr val="tx2">
                  <a:lumMod val="85000"/>
                  <a:lumOff val="1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326EDC-6E9B-4661-A6B0-53E509A7F346}"/>
              </a:ext>
            </a:extLst>
          </p:cNvPr>
          <p:cNvSpPr/>
          <p:nvPr/>
        </p:nvSpPr>
        <p:spPr>
          <a:xfrm>
            <a:off x="6822528" y="6224298"/>
            <a:ext cx="17123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kern="0" dirty="0">
                <a:solidFill>
                  <a:srgbClr val="E18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abacusplanninggroup.com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01089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666</Words>
  <Application>Microsoft Office PowerPoint</Application>
  <PresentationFormat>On-screen Show (4:3)</PresentationFormat>
  <Paragraphs>129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Locator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Holland</dc:creator>
  <cp:lastModifiedBy>Cheryl Holland</cp:lastModifiedBy>
  <cp:revision>29</cp:revision>
  <cp:lastPrinted>2020-12-01T18:04:22Z</cp:lastPrinted>
  <dcterms:created xsi:type="dcterms:W3CDTF">2020-12-01T01:02:33Z</dcterms:created>
  <dcterms:modified xsi:type="dcterms:W3CDTF">2021-12-01T01:30:02Z</dcterms:modified>
</cp:coreProperties>
</file>